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1415-42BC-DF11-D3FC-DBC2D7C1A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1F50A-DFE3-BB87-BD46-CF8D7E186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CA4B-74FD-A290-A0F0-C2CCD843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B218E-6E59-B132-25B5-1766FF94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FEF96-10D3-CDD6-9D11-CE9D3D1B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9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6D24-4802-F4DC-97EA-168F07A3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11EDC-7003-D588-BAD6-50741217D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B97D9-F6AD-BC17-4A0A-32226BD7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D42F0-947E-1CA4-C2E8-179DC2B4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144A2-E6B0-7EC3-531F-DC1BF284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1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075C2-1632-5091-565D-408D8907C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5728D-267D-8C36-C304-3DB16D4E2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76C3A-D973-BC22-B658-C6494A4C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11E5B-2FA7-51F1-1EB9-8BB4E774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D3095-C000-189E-95A2-2C1B99A4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44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8F2C-6372-3FA7-C6EF-EC11CF82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16CD2-9C73-D3AE-E632-619FE69A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A86E7-FBED-758C-2C5B-D8C162DA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AD7E-2EE1-1895-FA67-7DB6F9EA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ED6D9-3284-F5E3-76AD-5FAF1B66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D3B7-CA72-4419-E7C0-F1A5EDC6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CFAC9-ADD9-E504-110A-7B24EA7E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B2F7-1393-6A28-F24B-01F5045D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FDEA6-E740-9C32-64E1-D4983185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49637-B253-1C97-F8BB-E7BE79F1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8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FD4E-1227-1FC9-8203-CCE35F89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5A55-ED89-AEDA-DFCE-AF081F855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9F1B6-4193-6031-BDB4-06E8E0A27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0345-4ED3-E694-BBAE-5504E521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A2628-C548-B46E-6CB6-685D4C1A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8AEA0-5B32-0F5F-74D5-BC55002B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7771-EF73-2532-1B94-8C560A7D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A0563-1105-BFCE-DD1C-78E195FB0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A25EA-7D02-3093-1CE6-49F1D9F9F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6BAA1-4B4A-B7DF-1BB9-5801D30DF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0DA7C-A083-D0B9-6205-74F91AFF4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0AAFB-3866-2C9D-3F72-CB241D2B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5A808-3644-840F-D3F8-15689496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EB153-F071-1FDF-682F-78B9B1BE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4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4BA6-3329-C2FD-17B3-EF800CEB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39F29-1D61-3F8E-AE38-34FE31E8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785D2-E355-97B0-E74B-D580A796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A6198-D369-52A9-592C-61D9BB4D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4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D366A-118B-B7D9-2335-A207F615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6A160-D09E-AEB1-F831-9811E23A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3AD51-3131-0109-95DA-4D2E4B9B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90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FBC0-0C36-A87F-80BD-473E313E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FD855-F9E5-5D99-DADD-73F6F09D8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EDA11-1544-E3B4-1FB8-BE2F5456C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F4AB1-A49B-4057-5837-4BB4C60A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A51F7-E5DB-7F68-6B3B-64192E50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7C991-AD52-FA28-5C3B-FFEEC94E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8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B79F-24A8-4D45-3DFF-32C2DC45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6126D-788B-35E8-D990-F54AA42F2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E22F0-13B9-354C-F41C-90F96AC98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D7E7-8B62-B34A-B422-E0DF50F9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E97C0-2863-5CB4-C3CD-F5466E53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A232E-0E01-8802-2884-F2CE1011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7A168D-F509-B3D9-E6A7-5E44D9C7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8B154-CB1C-9194-B973-21246B724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90DA5-9BE2-88B6-227B-528BA5F90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5FF8-E1C9-4C7D-B31F-7DCA66C379B5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BC22-6696-4764-131C-6CC7DF729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19289-AD7A-29F7-F8BE-56E3FC084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4648B-9740-49CA-A5DC-6832E67B4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099F44-6500-61EE-62F0-074E49660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24"/>
          <a:stretch/>
        </p:blipFill>
        <p:spPr>
          <a:xfrm>
            <a:off x="508715" y="852054"/>
            <a:ext cx="11174569" cy="5549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4C74A2-2FB6-DDA3-CA06-E8D3B18314EF}"/>
              </a:ext>
            </a:extLst>
          </p:cNvPr>
          <p:cNvSpPr/>
          <p:nvPr/>
        </p:nvSpPr>
        <p:spPr>
          <a:xfrm>
            <a:off x="508715" y="4208318"/>
            <a:ext cx="11174569" cy="27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ll-out: Bent Line 6">
            <a:extLst>
              <a:ext uri="{FF2B5EF4-FFF2-40B4-BE49-F238E27FC236}">
                <a16:creationId xmlns:a16="http://schemas.microsoft.com/office/drawing/2014/main" id="{E16A9460-2702-0024-A01D-FB66E89A82E1}"/>
              </a:ext>
            </a:extLst>
          </p:cNvPr>
          <p:cNvSpPr/>
          <p:nvPr/>
        </p:nvSpPr>
        <p:spPr>
          <a:xfrm>
            <a:off x="3875809" y="2171700"/>
            <a:ext cx="1995055" cy="1672936"/>
          </a:xfrm>
          <a:prstGeom prst="borderCallout2">
            <a:avLst>
              <a:gd name="adj1" fmla="val 18751"/>
              <a:gd name="adj2" fmla="val 521"/>
              <a:gd name="adj3" fmla="val 18750"/>
              <a:gd name="adj4" fmla="val -16667"/>
              <a:gd name="adj5" fmla="val 120574"/>
              <a:gd name="adj6" fmla="val -1697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Request to remove the shadow under the welcome banner</a:t>
            </a:r>
          </a:p>
        </p:txBody>
      </p:sp>
      <p:sp>
        <p:nvSpPr>
          <p:cNvPr id="2" name="Call-out: Bent Line 1">
            <a:extLst>
              <a:ext uri="{FF2B5EF4-FFF2-40B4-BE49-F238E27FC236}">
                <a16:creationId xmlns:a16="http://schemas.microsoft.com/office/drawing/2014/main" id="{C3B39D9A-A6F0-3151-3C36-3455957220B3}"/>
              </a:ext>
            </a:extLst>
          </p:cNvPr>
          <p:cNvSpPr/>
          <p:nvPr/>
        </p:nvSpPr>
        <p:spPr>
          <a:xfrm>
            <a:off x="7384473" y="1243446"/>
            <a:ext cx="1995055" cy="1672936"/>
          </a:xfrm>
          <a:prstGeom prst="borderCallout2">
            <a:avLst>
              <a:gd name="adj1" fmla="val 18751"/>
              <a:gd name="adj2" fmla="val 521"/>
              <a:gd name="adj3" fmla="val 16265"/>
              <a:gd name="adj4" fmla="val -223437"/>
              <a:gd name="adj5" fmla="val 99456"/>
              <a:gd name="adj6" fmla="val -22322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Able to add buttons on the welcome banner as well as text to help with accessibility </a:t>
            </a:r>
          </a:p>
        </p:txBody>
      </p:sp>
    </p:spTree>
    <p:extLst>
      <p:ext uri="{BB962C8B-B14F-4D97-AF65-F5344CB8AC3E}">
        <p14:creationId xmlns:p14="http://schemas.microsoft.com/office/powerpoint/2010/main" val="50524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CE9E3-ACB8-DF73-9315-783C392C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45" r="56108" b="55228"/>
          <a:stretch/>
        </p:blipFill>
        <p:spPr>
          <a:xfrm>
            <a:off x="6096000" y="613063"/>
            <a:ext cx="4055918" cy="1499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A8DD8F-E6A8-79D9-8163-3F7F06EE3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88" r="56108" b="49047"/>
          <a:stretch/>
        </p:blipFill>
        <p:spPr>
          <a:xfrm>
            <a:off x="6096000" y="2977798"/>
            <a:ext cx="4055918" cy="14994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2F5CC0-463D-1BB5-CF2A-E41A5315E7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1280" r="18297" b="52266"/>
          <a:stretch/>
        </p:blipFill>
        <p:spPr>
          <a:xfrm>
            <a:off x="6096000" y="5342533"/>
            <a:ext cx="4055918" cy="1217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7CBB4-8CB3-D219-6A98-0B2AA52491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56" r="17231" b="3303"/>
          <a:stretch/>
        </p:blipFill>
        <p:spPr>
          <a:xfrm>
            <a:off x="187037" y="914400"/>
            <a:ext cx="5631872" cy="5900696"/>
          </a:xfrm>
          <a:prstGeom prst="rect">
            <a:avLst/>
          </a:prstGeom>
        </p:spPr>
      </p:pic>
      <p:sp>
        <p:nvSpPr>
          <p:cNvPr id="17" name="Call-out: Bent Line 16">
            <a:extLst>
              <a:ext uri="{FF2B5EF4-FFF2-40B4-BE49-F238E27FC236}">
                <a16:creationId xmlns:a16="http://schemas.microsoft.com/office/drawing/2014/main" id="{86A0FFF0-BA86-C4DC-90DA-F6B69CA372A2}"/>
              </a:ext>
            </a:extLst>
          </p:cNvPr>
          <p:cNvSpPr/>
          <p:nvPr/>
        </p:nvSpPr>
        <p:spPr>
          <a:xfrm>
            <a:off x="2964872" y="800100"/>
            <a:ext cx="2490355" cy="1672936"/>
          </a:xfrm>
          <a:prstGeom prst="borderCallout2">
            <a:avLst>
              <a:gd name="adj1" fmla="val 18751"/>
              <a:gd name="adj2" fmla="val 521"/>
              <a:gd name="adj3" fmla="val 18750"/>
              <a:gd name="adj4" fmla="val -16667"/>
              <a:gd name="adj5" fmla="val 120574"/>
              <a:gd name="adj6" fmla="val -1697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Standard pages have grey background</a:t>
            </a:r>
          </a:p>
        </p:txBody>
      </p:sp>
      <p:sp>
        <p:nvSpPr>
          <p:cNvPr id="18" name="Call-out: Bent Line 17">
            <a:extLst>
              <a:ext uri="{FF2B5EF4-FFF2-40B4-BE49-F238E27FC236}">
                <a16:creationId xmlns:a16="http://schemas.microsoft.com/office/drawing/2014/main" id="{FA2C1488-BC2A-4C0C-BE0C-5C2A4D9114ED}"/>
              </a:ext>
            </a:extLst>
          </p:cNvPr>
          <p:cNvSpPr/>
          <p:nvPr/>
        </p:nvSpPr>
        <p:spPr>
          <a:xfrm>
            <a:off x="8364681" y="298167"/>
            <a:ext cx="2490355" cy="1672936"/>
          </a:xfrm>
          <a:prstGeom prst="borderCallout2">
            <a:avLst>
              <a:gd name="adj1" fmla="val 18751"/>
              <a:gd name="adj2" fmla="val 521"/>
              <a:gd name="adj3" fmla="val 18750"/>
              <a:gd name="adj4" fmla="val -16667"/>
              <a:gd name="adj5" fmla="val 219331"/>
              <a:gd name="adj6" fmla="val -1823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Pages which are Absorb engage related has white background</a:t>
            </a:r>
          </a:p>
        </p:txBody>
      </p:sp>
    </p:spTree>
    <p:extLst>
      <p:ext uri="{BB962C8B-B14F-4D97-AF65-F5344CB8AC3E}">
        <p14:creationId xmlns:p14="http://schemas.microsoft.com/office/powerpoint/2010/main" val="80386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BE3ED-F6C3-6899-514F-B77723CE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91" y="2743200"/>
            <a:ext cx="10627265" cy="2877034"/>
          </a:xfrm>
          <a:prstGeom prst="rect">
            <a:avLst/>
          </a:prstGeom>
        </p:spPr>
      </p:pic>
      <p:sp>
        <p:nvSpPr>
          <p:cNvPr id="5" name="Call-out: Bent Line 4">
            <a:extLst>
              <a:ext uri="{FF2B5EF4-FFF2-40B4-BE49-F238E27FC236}">
                <a16:creationId xmlns:a16="http://schemas.microsoft.com/office/drawing/2014/main" id="{ED251A7F-1FA8-B073-E58E-CA40D24B825D}"/>
              </a:ext>
            </a:extLst>
          </p:cNvPr>
          <p:cNvSpPr/>
          <p:nvPr/>
        </p:nvSpPr>
        <p:spPr>
          <a:xfrm>
            <a:off x="2977750" y="1070264"/>
            <a:ext cx="2490355" cy="1672936"/>
          </a:xfrm>
          <a:prstGeom prst="borderCallout2">
            <a:avLst>
              <a:gd name="adj1" fmla="val 18751"/>
              <a:gd name="adj2" fmla="val 521"/>
              <a:gd name="adj3" fmla="val 18750"/>
              <a:gd name="adj4" fmla="val -16667"/>
              <a:gd name="adj5" fmla="val 120574"/>
              <a:gd name="adj6" fmla="val -1697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Make the tiles have round corners</a:t>
            </a:r>
          </a:p>
        </p:txBody>
      </p:sp>
    </p:spTree>
    <p:extLst>
      <p:ext uri="{BB962C8B-B14F-4D97-AF65-F5344CB8AC3E}">
        <p14:creationId xmlns:p14="http://schemas.microsoft.com/office/powerpoint/2010/main" val="333513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2F6B7-DA39-8857-6DDB-05F07FC5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9474"/>
            <a:ext cx="12192000" cy="1545125"/>
          </a:xfrm>
          <a:prstGeom prst="rect">
            <a:avLst/>
          </a:prstGeom>
        </p:spPr>
      </p:pic>
      <p:sp>
        <p:nvSpPr>
          <p:cNvPr id="5" name="Call-out: Bent Line 4">
            <a:extLst>
              <a:ext uri="{FF2B5EF4-FFF2-40B4-BE49-F238E27FC236}">
                <a16:creationId xmlns:a16="http://schemas.microsoft.com/office/drawing/2014/main" id="{ED251A7F-1FA8-B073-E58E-CA40D24B825D}"/>
              </a:ext>
            </a:extLst>
          </p:cNvPr>
          <p:cNvSpPr/>
          <p:nvPr/>
        </p:nvSpPr>
        <p:spPr>
          <a:xfrm>
            <a:off x="5128522" y="2190726"/>
            <a:ext cx="5058667" cy="1672936"/>
          </a:xfrm>
          <a:prstGeom prst="borderCallout2">
            <a:avLst>
              <a:gd name="adj1" fmla="val 18751"/>
              <a:gd name="adj2" fmla="val 521"/>
              <a:gd name="adj3" fmla="val 18750"/>
              <a:gd name="adj4" fmla="val -16667"/>
              <a:gd name="adj5" fmla="val 120574"/>
              <a:gd name="adj6" fmla="val -1697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Options to hide the footer or align the information at the bottom as the there is too much empty space when only adding quick links</a:t>
            </a:r>
          </a:p>
        </p:txBody>
      </p:sp>
    </p:spTree>
    <p:extLst>
      <p:ext uri="{BB962C8B-B14F-4D97-AF65-F5344CB8AC3E}">
        <p14:creationId xmlns:p14="http://schemas.microsoft.com/office/powerpoint/2010/main" val="36884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035834-0F51-C9DD-759D-F569232C6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23" y="0"/>
            <a:ext cx="4437529" cy="6858000"/>
          </a:xfrm>
          <a:prstGeom prst="rect">
            <a:avLst/>
          </a:prstGeom>
        </p:spPr>
      </p:pic>
      <p:sp>
        <p:nvSpPr>
          <p:cNvPr id="5" name="Call-out: Bent Line 4">
            <a:extLst>
              <a:ext uri="{FF2B5EF4-FFF2-40B4-BE49-F238E27FC236}">
                <a16:creationId xmlns:a16="http://schemas.microsoft.com/office/drawing/2014/main" id="{ED251A7F-1FA8-B073-E58E-CA40D24B825D}"/>
              </a:ext>
            </a:extLst>
          </p:cNvPr>
          <p:cNvSpPr/>
          <p:nvPr/>
        </p:nvSpPr>
        <p:spPr>
          <a:xfrm>
            <a:off x="6096000" y="3429000"/>
            <a:ext cx="5058667" cy="1672936"/>
          </a:xfrm>
          <a:prstGeom prst="borderCallout2">
            <a:avLst>
              <a:gd name="adj1" fmla="val 18751"/>
              <a:gd name="adj2" fmla="val 521"/>
              <a:gd name="adj3" fmla="val 16440"/>
              <a:gd name="adj4" fmla="val -81333"/>
              <a:gd name="adj5" fmla="val 115955"/>
              <a:gd name="adj6" fmla="val -8139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Options to hide filters as not all would be relevant to everyone.</a:t>
            </a:r>
          </a:p>
        </p:txBody>
      </p:sp>
    </p:spTree>
    <p:extLst>
      <p:ext uri="{BB962C8B-B14F-4D97-AF65-F5344CB8AC3E}">
        <p14:creationId xmlns:p14="http://schemas.microsoft.com/office/powerpoint/2010/main" val="153837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36448B-D421-E924-BCA6-9CA273B1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3" y="0"/>
            <a:ext cx="11739834" cy="6858000"/>
          </a:xfrm>
          <a:prstGeom prst="rect">
            <a:avLst/>
          </a:prstGeom>
        </p:spPr>
      </p:pic>
      <p:sp>
        <p:nvSpPr>
          <p:cNvPr id="8" name="Call-out: Bent Line 7">
            <a:extLst>
              <a:ext uri="{FF2B5EF4-FFF2-40B4-BE49-F238E27FC236}">
                <a16:creationId xmlns:a16="http://schemas.microsoft.com/office/drawing/2014/main" id="{B02503E8-C74B-0184-1164-AB9B76BA2D91}"/>
              </a:ext>
            </a:extLst>
          </p:cNvPr>
          <p:cNvSpPr/>
          <p:nvPr/>
        </p:nvSpPr>
        <p:spPr>
          <a:xfrm>
            <a:off x="5308826" y="2358151"/>
            <a:ext cx="3180547" cy="1672936"/>
          </a:xfrm>
          <a:prstGeom prst="borderCallout2">
            <a:avLst>
              <a:gd name="adj1" fmla="val 18751"/>
              <a:gd name="adj2" fmla="val 521"/>
              <a:gd name="adj3" fmla="val 18750"/>
              <a:gd name="adj4" fmla="val -16667"/>
              <a:gd name="adj5" fmla="val 120574"/>
              <a:gd name="adj6" fmla="val -1697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From our testing, the following button placement would be better larger.</a:t>
            </a:r>
          </a:p>
        </p:txBody>
      </p:sp>
      <p:sp>
        <p:nvSpPr>
          <p:cNvPr id="9" name="Call-out: Bent Line 8">
            <a:extLst>
              <a:ext uri="{FF2B5EF4-FFF2-40B4-BE49-F238E27FC236}">
                <a16:creationId xmlns:a16="http://schemas.microsoft.com/office/drawing/2014/main" id="{ECBE6844-998C-E31B-F2CF-2D2DA5659C0A}"/>
              </a:ext>
            </a:extLst>
          </p:cNvPr>
          <p:cNvSpPr/>
          <p:nvPr/>
        </p:nvSpPr>
        <p:spPr>
          <a:xfrm>
            <a:off x="3476562" y="5714999"/>
            <a:ext cx="5210238" cy="924791"/>
          </a:xfrm>
          <a:prstGeom prst="borderCallout2">
            <a:avLst>
              <a:gd name="adj1" fmla="val 18751"/>
              <a:gd name="adj2" fmla="val 521"/>
              <a:gd name="adj3" fmla="val 18750"/>
              <a:gd name="adj4" fmla="val -16667"/>
              <a:gd name="adj5" fmla="val -512557"/>
              <a:gd name="adj6" fmla="val -1690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User testing shows the colour of the whole bar will be better/visible in a different colour as it’s not clear if they part of a hidden collapse options </a:t>
            </a:r>
          </a:p>
        </p:txBody>
      </p:sp>
    </p:spTree>
    <p:extLst>
      <p:ext uri="{BB962C8B-B14F-4D97-AF65-F5344CB8AC3E}">
        <p14:creationId xmlns:p14="http://schemas.microsoft.com/office/powerpoint/2010/main" val="356205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F69F8-2C8B-6815-17B3-B20AA3C8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757"/>
            <a:ext cx="12192000" cy="2892862"/>
          </a:xfrm>
          <a:prstGeom prst="rect">
            <a:avLst/>
          </a:prstGeom>
        </p:spPr>
      </p:pic>
      <p:sp>
        <p:nvSpPr>
          <p:cNvPr id="8" name="Call-out: Bent Line 7">
            <a:extLst>
              <a:ext uri="{FF2B5EF4-FFF2-40B4-BE49-F238E27FC236}">
                <a16:creationId xmlns:a16="http://schemas.microsoft.com/office/drawing/2014/main" id="{B02503E8-C74B-0184-1164-AB9B76BA2D91}"/>
              </a:ext>
            </a:extLst>
          </p:cNvPr>
          <p:cNvSpPr/>
          <p:nvPr/>
        </p:nvSpPr>
        <p:spPr>
          <a:xfrm>
            <a:off x="5184135" y="3429000"/>
            <a:ext cx="3180547" cy="1672936"/>
          </a:xfrm>
          <a:prstGeom prst="borderCallout2">
            <a:avLst>
              <a:gd name="adj1" fmla="val 18751"/>
              <a:gd name="adj2" fmla="val 521"/>
              <a:gd name="adj3" fmla="val 18750"/>
              <a:gd name="adj4" fmla="val -16667"/>
              <a:gd name="adj5" fmla="val -166383"/>
              <a:gd name="adj6" fmla="val -16652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Having options to add navigation buttons or site map</a:t>
            </a:r>
          </a:p>
        </p:txBody>
      </p:sp>
    </p:spTree>
    <p:extLst>
      <p:ext uri="{BB962C8B-B14F-4D97-AF65-F5344CB8AC3E}">
        <p14:creationId xmlns:p14="http://schemas.microsoft.com/office/powerpoint/2010/main" val="382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 Jamal</dc:creator>
  <cp:lastModifiedBy>Hamid Jamal</cp:lastModifiedBy>
  <cp:revision>4</cp:revision>
  <dcterms:created xsi:type="dcterms:W3CDTF">2023-09-12T11:19:37Z</dcterms:created>
  <dcterms:modified xsi:type="dcterms:W3CDTF">2023-09-20T08:27:17Z</dcterms:modified>
</cp:coreProperties>
</file>